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7" r:id="rId3"/>
    <p:sldId id="333" r:id="rId4"/>
    <p:sldId id="258" r:id="rId5"/>
    <p:sldId id="305" r:id="rId6"/>
    <p:sldId id="306" r:id="rId7"/>
    <p:sldId id="307" r:id="rId8"/>
    <p:sldId id="335" r:id="rId9"/>
    <p:sldId id="336" r:id="rId10"/>
    <p:sldId id="311" r:id="rId11"/>
    <p:sldId id="312" r:id="rId12"/>
    <p:sldId id="313" r:id="rId13"/>
    <p:sldId id="337" r:id="rId14"/>
    <p:sldId id="340" r:id="rId15"/>
    <p:sldId id="341" r:id="rId16"/>
    <p:sldId id="342" r:id="rId17"/>
    <p:sldId id="339" r:id="rId18"/>
    <p:sldId id="315" r:id="rId19"/>
    <p:sldId id="343" r:id="rId20"/>
    <p:sldId id="347" r:id="rId21"/>
    <p:sldId id="350" r:id="rId22"/>
    <p:sldId id="326" r:id="rId23"/>
    <p:sldId id="327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30" r:id="rId32"/>
    <p:sldId id="360" r:id="rId33"/>
    <p:sldId id="361" r:id="rId34"/>
    <p:sldId id="358" r:id="rId35"/>
    <p:sldId id="359" r:id="rId36"/>
    <p:sldId id="362" r:id="rId37"/>
    <p:sldId id="332" r:id="rId38"/>
  </p:sldIdLst>
  <p:sldSz cx="9144000" cy="6858000" type="screen4x3"/>
  <p:notesSz cx="6858000" cy="9945688"/>
  <p:embeddedFontLst>
    <p:embeddedFont>
      <p:font typeface="Corsiva" panose="020B0604020202020204" charset="0"/>
      <p:regular r:id="rId40"/>
      <p:bold r:id="rId41"/>
      <p:italic r:id="rId42"/>
      <p:boldItalic r:id="rId43"/>
    </p:embeddedFont>
    <p:embeddedFont>
      <p:font typeface="Georgia" panose="02040502050405020303" pitchFamily="18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928394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4380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1332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446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076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055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4955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61486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194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604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5183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84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83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8972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201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9485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76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010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505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042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349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5419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29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1" y="4724202"/>
            <a:ext cx="5486399" cy="4475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323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и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143000" y="1122362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/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uk-U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і вертикальни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5"/>
            <a:ext cx="4351338" cy="788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uk-U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ий заголовок і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3"/>
            <a:ext cx="5811838" cy="580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uk-U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Лише заголовок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uk-U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і об'єкт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6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uk-U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озділу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6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6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uk-U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'єкти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uk-U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Порівняння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29151" y="1681163"/>
            <a:ext cx="3887390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29151" y="2505075"/>
            <a:ext cx="3887390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uk-U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ий слайд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uk-U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Вміст із підписом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29841" y="457201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14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uk-U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Зображення з підписом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29841" y="457201"/>
            <a:ext cx="2949178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149" cy="487362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/>
            </a:lvl1pPr>
            <a:lvl2pPr marL="457200" lvl="1" indent="0" rtl="0">
              <a:spcBef>
                <a:spcPts val="0"/>
              </a:spcBef>
              <a:buFont typeface="Calibri"/>
              <a:buNone/>
              <a:defRPr/>
            </a:lvl2pPr>
            <a:lvl3pPr marL="914400" lvl="2" indent="0" rtl="0">
              <a:spcBef>
                <a:spcPts val="0"/>
              </a:spcBef>
              <a:buFont typeface="Calibri"/>
              <a:buNone/>
              <a:defRPr/>
            </a:lvl3pPr>
            <a:lvl4pPr marL="1371600" lvl="3" indent="0" rtl="0">
              <a:spcBef>
                <a:spcPts val="0"/>
              </a:spcBef>
              <a:buFont typeface="Calibri"/>
              <a:buNone/>
              <a:defRPr/>
            </a:lvl4pPr>
            <a:lvl5pPr marL="1828800" lvl="4" indent="0" rtl="0">
              <a:spcBef>
                <a:spcPts val="0"/>
              </a:spcBef>
              <a:buFont typeface="Calibri"/>
              <a:buNone/>
              <a:defRPr/>
            </a:lvl5pPr>
            <a:lvl6pPr marL="2286000" lvl="5" indent="0" rtl="0">
              <a:spcBef>
                <a:spcPts val="0"/>
              </a:spcBef>
              <a:buFont typeface="Calibri"/>
              <a:buNone/>
              <a:defRPr/>
            </a:lvl6pPr>
            <a:lvl7pPr marL="2743200" lvl="6" indent="0" rtl="0">
              <a:spcBef>
                <a:spcPts val="0"/>
              </a:spcBef>
              <a:buFont typeface="Calibri"/>
              <a:buNone/>
              <a:defRPr/>
            </a:lvl7pPr>
            <a:lvl8pPr marL="3200400" lvl="7" indent="0" rtl="0">
              <a:spcBef>
                <a:spcPts val="0"/>
              </a:spcBef>
              <a:buFont typeface="Calibri"/>
              <a:buNone/>
              <a:defRPr/>
            </a:lvl8pPr>
            <a:lvl9pPr marL="3657600" lvl="8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uk-U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8651" y="365125"/>
            <a:ext cx="78866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8651" y="1825625"/>
            <a:ext cx="78866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86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457951" y="6356351"/>
            <a:ext cx="2057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uk-UA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uk-U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http://www.hqoboi.com/img/nature/field-photo-04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-3071037" y="2971801"/>
            <a:ext cx="6858002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703610" y="2734651"/>
            <a:ext cx="7942520" cy="1755600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SzPct val="25000"/>
            </a:pPr>
            <a:r>
              <a:rPr lang="uk-UA" sz="4400" b="1" i="1" dirty="0">
                <a:ln>
                  <a:solidFill>
                    <a:srgbClr val="002060"/>
                  </a:solidFill>
                </a:ln>
                <a:gradFill>
                  <a:gsLst>
                    <a:gs pos="55000">
                      <a:srgbClr val="FF0000"/>
                    </a:gs>
                    <a:gs pos="76000">
                      <a:srgbClr val="FFFF00"/>
                    </a:gs>
                  </a:gsLst>
                  <a:lin ang="5400000" scaled="1"/>
                </a:gradFill>
                <a:effectLst>
                  <a:glow rad="139700">
                    <a:schemeClr val="bg1"/>
                  </a:glow>
                </a:effectLst>
                <a:latin typeface="Georgia"/>
                <a:ea typeface="Georgia"/>
                <a:cs typeface="Georgia"/>
                <a:sym typeface="Georgia"/>
              </a:rPr>
              <a:t>Календар знаменних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SzPct val="25000"/>
            </a:pPr>
            <a:r>
              <a:rPr lang="uk-UA" sz="4400" b="1" i="1" dirty="0">
                <a:ln>
                  <a:solidFill>
                    <a:srgbClr val="002060"/>
                  </a:solidFill>
                </a:ln>
                <a:gradFill>
                  <a:gsLst>
                    <a:gs pos="55000">
                      <a:srgbClr val="FF0000"/>
                    </a:gs>
                    <a:gs pos="76000">
                      <a:srgbClr val="FFFF00"/>
                    </a:gs>
                  </a:gsLst>
                  <a:lin ang="5400000" scaled="1"/>
                </a:gradFill>
                <a:effectLst>
                  <a:glow rad="139700">
                    <a:schemeClr val="bg1"/>
                  </a:glow>
                </a:effectLst>
                <a:latin typeface="Georgia"/>
                <a:ea typeface="Georgia"/>
                <a:cs typeface="Georgia"/>
                <a:sym typeface="Georgia"/>
              </a:rPr>
              <a:t>та пам’ятних дат </a:t>
            </a:r>
            <a:br>
              <a:rPr lang="uk-UA" sz="4400" b="1" i="1" dirty="0">
                <a:ln>
                  <a:solidFill>
                    <a:srgbClr val="002060"/>
                  </a:solidFill>
                </a:ln>
                <a:gradFill>
                  <a:gsLst>
                    <a:gs pos="55000">
                      <a:srgbClr val="FF0000"/>
                    </a:gs>
                    <a:gs pos="76000">
                      <a:srgbClr val="FFFF00"/>
                    </a:gs>
                  </a:gsLst>
                  <a:lin ang="5400000" scaled="1"/>
                </a:gradFill>
                <a:effectLst>
                  <a:glow rad="139700">
                    <a:schemeClr val="bg1"/>
                  </a:glow>
                </a:effectLst>
                <a:latin typeface="Georgia"/>
                <a:ea typeface="Georgia"/>
                <a:cs typeface="Georgia"/>
                <a:sym typeface="Georgia"/>
              </a:rPr>
            </a:br>
            <a:r>
              <a:rPr lang="uk-UA" sz="4400" b="1" i="1" dirty="0">
                <a:ln>
                  <a:solidFill>
                    <a:srgbClr val="002060"/>
                  </a:solidFill>
                </a:ln>
                <a:gradFill>
                  <a:gsLst>
                    <a:gs pos="55000">
                      <a:srgbClr val="FF0000"/>
                    </a:gs>
                    <a:gs pos="76000">
                      <a:srgbClr val="FFFF00"/>
                    </a:gs>
                  </a:gsLst>
                  <a:lin ang="5400000" scaled="1"/>
                </a:gradFill>
                <a:effectLst>
                  <a:glow rad="139700">
                    <a:schemeClr val="bg1"/>
                  </a:glow>
                </a:effectLst>
                <a:latin typeface="Georgia"/>
                <a:ea typeface="Georgia"/>
                <a:cs typeface="Georgia"/>
                <a:sym typeface="Georgia"/>
              </a:rPr>
              <a:t>на </a:t>
            </a:r>
            <a:r>
              <a:rPr lang="uk-UA" sz="4400" b="1" i="1" dirty="0" smtClean="0">
                <a:ln>
                  <a:solidFill>
                    <a:srgbClr val="002060"/>
                  </a:solidFill>
                </a:ln>
                <a:gradFill>
                  <a:gsLst>
                    <a:gs pos="55000">
                      <a:srgbClr val="FF0000"/>
                    </a:gs>
                    <a:gs pos="76000">
                      <a:srgbClr val="FFFF00"/>
                    </a:gs>
                  </a:gsLst>
                  <a:lin ang="5400000" scaled="1"/>
                </a:gradFill>
                <a:effectLst>
                  <a:glow rad="139700">
                    <a:schemeClr val="bg1"/>
                  </a:glow>
                </a:effectLst>
                <a:latin typeface="Georgia"/>
                <a:ea typeface="Georgia"/>
                <a:cs typeface="Georgia"/>
                <a:sym typeface="Georgia"/>
              </a:rPr>
              <a:t>2020 </a:t>
            </a:r>
            <a:r>
              <a:rPr lang="uk-UA" sz="4400" b="1" i="1" dirty="0">
                <a:ln>
                  <a:solidFill>
                    <a:srgbClr val="002060"/>
                  </a:solidFill>
                </a:ln>
                <a:gradFill>
                  <a:gsLst>
                    <a:gs pos="55000">
                      <a:srgbClr val="FF0000"/>
                    </a:gs>
                    <a:gs pos="76000">
                      <a:srgbClr val="FFFF00"/>
                    </a:gs>
                  </a:gsLst>
                  <a:lin ang="5400000" scaled="1"/>
                </a:gradFill>
                <a:effectLst>
                  <a:glow rad="139700">
                    <a:schemeClr val="bg1"/>
                  </a:glow>
                </a:effectLst>
                <a:latin typeface="Georgia"/>
                <a:ea typeface="Georgia"/>
                <a:cs typeface="Georgia"/>
                <a:sym typeface="Georgia"/>
              </a:rPr>
              <a:t>– </a:t>
            </a:r>
            <a:r>
              <a:rPr lang="uk-UA" sz="4400" b="1" i="1" dirty="0" smtClean="0">
                <a:ln>
                  <a:solidFill>
                    <a:srgbClr val="002060"/>
                  </a:solidFill>
                </a:ln>
                <a:gradFill>
                  <a:gsLst>
                    <a:gs pos="55000">
                      <a:srgbClr val="FF0000"/>
                    </a:gs>
                    <a:gs pos="76000">
                      <a:srgbClr val="FFFF00"/>
                    </a:gs>
                  </a:gsLst>
                  <a:lin ang="5400000" scaled="1"/>
                </a:gradFill>
                <a:effectLst>
                  <a:glow rad="139700">
                    <a:schemeClr val="bg1"/>
                  </a:glow>
                </a:effectLst>
                <a:latin typeface="Georgia"/>
                <a:ea typeface="Georgia"/>
                <a:cs typeface="Georgia"/>
                <a:sym typeface="Georgia"/>
              </a:rPr>
              <a:t>2020 </a:t>
            </a:r>
            <a:r>
              <a:rPr lang="uk-UA" sz="4400" b="1" i="1" dirty="0" err="1">
                <a:ln>
                  <a:solidFill>
                    <a:srgbClr val="002060"/>
                  </a:solidFill>
                </a:ln>
                <a:gradFill>
                  <a:gsLst>
                    <a:gs pos="55000">
                      <a:srgbClr val="FF0000"/>
                    </a:gs>
                    <a:gs pos="76000">
                      <a:srgbClr val="FFFF00"/>
                    </a:gs>
                  </a:gsLst>
                  <a:lin ang="5400000" scaled="1"/>
                </a:gradFill>
                <a:effectLst>
                  <a:glow rad="139700">
                    <a:schemeClr val="bg1"/>
                  </a:glow>
                </a:effectLst>
                <a:latin typeface="Georgia"/>
                <a:ea typeface="Georgia"/>
                <a:cs typeface="Georgia"/>
                <a:sym typeface="Georgia"/>
              </a:rPr>
              <a:t>н.р</a:t>
            </a:r>
            <a:r>
              <a:rPr lang="uk-UA" sz="4400" b="1" i="1" dirty="0">
                <a:ln>
                  <a:solidFill>
                    <a:srgbClr val="002060"/>
                  </a:solidFill>
                </a:ln>
                <a:gradFill>
                  <a:gsLst>
                    <a:gs pos="55000">
                      <a:srgbClr val="FF0000"/>
                    </a:gs>
                    <a:gs pos="76000">
                      <a:srgbClr val="FFFF00"/>
                    </a:gs>
                  </a:gsLst>
                  <a:lin ang="5400000" scaled="1"/>
                </a:gradFill>
                <a:effectLst>
                  <a:glow rad="139700">
                    <a:schemeClr val="bg1"/>
                  </a:glow>
                </a:effectLst>
                <a:latin typeface="Georgia"/>
                <a:ea typeface="Georgia"/>
                <a:cs typeface="Georgia"/>
                <a:sym typeface="Georgi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Результат пошуку зображень за запитом &quot;україн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45"/>
          <a:stretch/>
        </p:blipFill>
        <p:spPr bwMode="auto">
          <a:xfrm>
            <a:off x="-1" y="0"/>
            <a:ext cx="91456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Результат пошуку зображень за запитом &quot;української писемності  та мов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90" y="3209108"/>
            <a:ext cx="6727416" cy="33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Результат пошуку зображень за запитом &quot;вишиванка узор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11229" y="4157005"/>
            <a:ext cx="3589963" cy="17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Результат пошуку зображень за запитом &quot;вишиванка узор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787" y="917874"/>
            <a:ext cx="3589963" cy="17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Shape 1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5977" y="482649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16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листопад</a:t>
            </a:r>
            <a:endParaRPr lang="uk-UA" sz="16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9</a:t>
            </a:r>
          </a:p>
        </p:txBody>
      </p:sp>
      <p:pic>
        <p:nvPicPr>
          <p:cNvPr id="12296" name="Picture 8" descr="Результат пошуку зображень за запитом &quot;калина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5" y="1203718"/>
            <a:ext cx="3340819" cy="307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240961" y="236697"/>
            <a:ext cx="6374898" cy="2735714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2060"/>
              </a:buClr>
              <a:buSzPct val="25000"/>
            </a:pPr>
            <a:r>
              <a:rPr lang="ru-RU" sz="48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День </a:t>
            </a:r>
            <a:r>
              <a:rPr lang="ru-RU" sz="4800" b="1" i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української</a:t>
            </a:r>
            <a:r>
              <a:rPr lang="ru-RU" sz="48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800" b="1" i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писемності</a:t>
            </a:r>
            <a:r>
              <a:rPr lang="ru-RU" sz="48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та </a:t>
            </a:r>
            <a:r>
              <a:rPr lang="ru-RU" sz="4800" b="1" i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мови</a:t>
            </a:r>
            <a:endParaRPr lang="uk-UA" sz="4800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190500">
                  <a:schemeClr val="bg1"/>
                </a:glo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59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2112"/>
            <a:ext cx="9144000" cy="498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16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листопад</a:t>
            </a:r>
            <a:endParaRPr lang="uk-UA" sz="16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16</a:t>
            </a:r>
            <a:endParaRPr lang="uk-UA" sz="6600" b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388141" y="373338"/>
            <a:ext cx="6374898" cy="1695436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2060"/>
              </a:buClr>
              <a:buSzPct val="25000"/>
            </a:pPr>
            <a:r>
              <a:rPr lang="ru-RU" sz="4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Міжнародний день </a:t>
            </a:r>
            <a:r>
              <a:rPr lang="ru-RU" sz="44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толерантності</a:t>
            </a:r>
            <a:r>
              <a:rPr lang="ru-RU" sz="4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uk-UA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90500">
                  <a:schemeClr val="bg1"/>
                </a:glo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133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 ÐµÐ·ÑÐ»ÑÑÐ°Ñ Ð¿Ð¾ÑÑÐºÑ Ð·Ð¾Ð±ÑÐ°Ð¶ÐµÐ½Ñ Ð·Ð° Ð·Ð°Ð¿Ð¸ÑÐ¾Ð¼ &quot;ÐÐµÐ½Ñ Ð¿Ð°Ð¼âÑÑÑ Ð¶ÐµÑÑÐ² Ð³Ð¾Ð»Ð¾Ð´Ð¾Ð¼Ð¾ÑÑ ÑÐ° Ð¿Ð¾Ð»ÑÑÐ¸ÑÐ½Ð¸Ñ ÑÐµÐ¿ÑÐµÑÑÐ¹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83"/>
          <a:stretch/>
        </p:blipFill>
        <p:spPr bwMode="auto">
          <a:xfrm>
            <a:off x="0" y="0"/>
            <a:ext cx="9187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16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листопад</a:t>
            </a:r>
            <a:endParaRPr lang="uk-UA" sz="16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24</a:t>
            </a:r>
            <a:endParaRPr lang="uk-UA" sz="6600" b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703884" y="159741"/>
            <a:ext cx="4440115" cy="3585782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2060"/>
              </a:buClr>
              <a:buSzPct val="25000"/>
            </a:pP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День </a:t>
            </a:r>
            <a:r>
              <a:rPr lang="ru-RU" sz="36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пам’яті</a:t>
            </a: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жертв голодомору та </a:t>
            </a:r>
            <a:r>
              <a:rPr lang="ru-RU" sz="36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політичних</a:t>
            </a: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репресій</a:t>
            </a: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  </a:t>
            </a:r>
            <a:r>
              <a:rPr lang="ru-RU" sz="36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Всеукраїнська</a:t>
            </a: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акція</a:t>
            </a: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ru-RU" sz="36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Засвіти</a:t>
            </a: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свічку</a:t>
            </a:r>
            <a:r>
              <a:rPr lang="ru-RU" sz="36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».</a:t>
            </a:r>
            <a:endParaRPr lang="uk-UA" sz="3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90500">
                  <a:schemeClr val="bg1"/>
                </a:glo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91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195" descr="http://mluniv.org/images/mlyniv/P111084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8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16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листопад</a:t>
            </a:r>
            <a:endParaRPr lang="uk-UA" sz="16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24</a:t>
            </a:r>
            <a:endParaRPr lang="uk-UA" sz="6600" b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078177" y="722449"/>
            <a:ext cx="6898769" cy="2829644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2060"/>
              </a:buClr>
              <a:buSzPct val="25000"/>
            </a:pPr>
            <a:r>
              <a:rPr lang="ru-RU" sz="3200" b="1" i="1" dirty="0" smtClean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181 </a:t>
            </a:r>
            <a:r>
              <a:rPr lang="ru-RU" sz="3200" b="1" i="1" dirty="0" err="1" smtClean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рік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32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дня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народження</a:t>
            </a:r>
            <a:r>
              <a:rPr lang="ru-RU" sz="32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200" b="1" i="1" dirty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Івана Семеновича </a:t>
            </a:r>
            <a:r>
              <a:rPr lang="ru-RU" sz="3200" b="1" i="1" dirty="0" err="1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Нечуя-Левицького</a:t>
            </a:r>
            <a:r>
              <a:rPr lang="ru-RU" sz="3200" b="1" i="1" dirty="0"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Український</a:t>
            </a:r>
            <a:r>
              <a:rPr lang="ru-RU" sz="32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письменник</a:t>
            </a:r>
            <a:r>
              <a:rPr lang="ru-RU" sz="32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перекладач</a:t>
            </a:r>
            <a:r>
              <a:rPr lang="ru-RU" sz="32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етнограф</a:t>
            </a:r>
            <a:r>
              <a:rPr lang="ru-RU" sz="32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педагог,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прихильник</a:t>
            </a:r>
            <a:r>
              <a:rPr lang="ru-RU" sz="32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розвитку</a:t>
            </a:r>
            <a:r>
              <a:rPr lang="ru-RU" sz="32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національної</a:t>
            </a:r>
            <a:r>
              <a:rPr lang="ru-RU" sz="32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школи</a:t>
            </a:r>
            <a:r>
              <a:rPr lang="ru-RU" sz="32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в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Україні</a:t>
            </a:r>
            <a:r>
              <a:rPr lang="ru-RU" sz="32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викладач</a:t>
            </a:r>
            <a:r>
              <a:rPr lang="ru-RU" sz="32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Полтавської</a:t>
            </a:r>
            <a:r>
              <a:rPr lang="ru-RU" sz="32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духовної</a:t>
            </a:r>
            <a:r>
              <a:rPr lang="ru-RU" sz="32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семінарії</a:t>
            </a:r>
            <a:endParaRPr lang="uk-UA" sz="3200" dirty="0">
              <a:solidFill>
                <a:schemeClr val="dk1"/>
              </a:solidFill>
              <a:effectLst>
                <a:glow rad="190500">
                  <a:schemeClr val="bg1"/>
                </a:glo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90" name="Picture 2" descr="Ð ÐµÐ·ÑÐ»ÑÑÐ°Ñ Ð¿Ð¾ÑÑÐºÑ Ð·Ð¾Ð±ÑÐ°Ð¶ÐµÐ½Ñ Ð·Ð° Ð·Ð°Ð¿Ð¸ÑÐ¾Ð¼ &quot;Ð½ÐµÑÑÐ¹-Ð»ÐµÐ²Ð¸ÑÑÐºÐ¸Ð¹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0" y="2424028"/>
            <a:ext cx="2046294" cy="289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654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bcslavicschool.at.ua/_nw/7/810208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22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Ð ÐµÐ·ÑÐ»ÑÑÐ°Ñ Ð¿Ð¾ÑÑÐºÑ Ð·Ð¾Ð±ÑÐ°Ð¶ÐµÐ½Ñ Ð·Ð° Ð·Ð°Ð¿Ð¸ÑÐ¾Ð¼ &quot;Ð´ÐµÐ½Ñ Ð²Ð¾Ð»Ð¾Ð½ÑÐµÑ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100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43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 ÐµÐ·ÑÐ»ÑÑÐ°Ñ Ð¿Ð¾ÑÑÐºÑ Ð·Ð¾Ð±ÑÐ°Ð¶ÐµÐ½Ñ Ð·Ð° Ð·Ð°Ð¿Ð¸ÑÐ¾Ð¼ &quot;ÐÐµÐ½Ñ ÐÐ±ÑÐ¾Ð¹Ð½Ð¸Ñ Ð¡Ð¸Ð» Ð£ÐºÑÐ°ÑÐ½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851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Ð ÐµÐ·ÑÐ»ÑÑÐ°Ñ Ð¿Ð¾ÑÑÐºÑ Ð·Ð¾Ð±ÑÐ°Ð¶ÐµÐ½Ñ Ð·Ð° Ð·Ð°Ð¿Ð¸ÑÐ¾Ð¼ &quot;ÐÐµÐ½Ñ ÐÐ±ÑÐ¾Ð¹Ð½Ð¸Ñ Ð¡Ð¸Ð» Ð£ÐºÑÐ°ÑÐ½Ð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2926"/>
            <a:ext cx="9144000" cy="176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247" descr="http://geografica.net.ua/_ph/52/5613053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687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20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грудень</a:t>
            </a:r>
            <a:endParaRPr lang="uk-UA" sz="20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9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007179" y="238871"/>
            <a:ext cx="6846675" cy="2715344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2060"/>
              </a:buClr>
              <a:buSzPct val="25000"/>
            </a:pP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Міжнародний день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пам’яті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жертв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злочинів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геноциду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вшанування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їхньої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людської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гідності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попередження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цих</a:t>
            </a:r>
            <a:r>
              <a:rPr lang="ru-RU" sz="32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злочинів</a:t>
            </a:r>
            <a:endParaRPr lang="uk-UA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90500">
                  <a:schemeClr val="bg1"/>
                </a:glo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34" name="Picture 2" descr="Ð ÐµÐ·ÑÐ»ÑÑÐ°Ñ Ð¿Ð¾ÑÑÐºÑ Ð·Ð¾Ð±ÑÐ°Ð¶ÐµÐ½Ñ Ð·Ð° Ð·Ð°Ð¿Ð¸ÑÐ¾Ð¼ &quot;ÐÑÐ¶Ð½Ð°ÑÐ¾Ð´Ð½Ð¸Ð¹ Ð´ÐµÐ½Ñ Ð¿Ð°Ð¼âÑÑÑ Ð¶ÐµÑÑÐ² Ð·Ð»Ð¾ÑÐ¸Ð½ÑÐ² Ð³ÐµÐ½Ð¾ÑÐ¸Ð´Ñ, Ð²ÑÐ°Ð½ÑÐ²Ð°Ð½Ð½Ñ ÑÑÐ½ÑÐ¾Ñ Ð»ÑÐ´ÑÑÐºÐ¾Ñ Ð³ÑÐ´Ð½Ð¾ÑÑÑ Ñ Ð¿Ð¾Ð¿ÐµÑÐµÐ´Ð¶ÐµÐ½Ð½Ñ ÑÐ¸Ñ Ð·Ð»Ð¾ÑÐ¸Ð½ÑÐ²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97"/>
          <a:stretch/>
        </p:blipFill>
        <p:spPr bwMode="auto">
          <a:xfrm>
            <a:off x="1360121" y="2782331"/>
            <a:ext cx="6834310" cy="392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72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Ð ÐµÐ·ÑÐ»ÑÑÐ°Ñ Ð¿Ð¾ÑÑÐºÑ Ð·Ð¾Ð±ÑÐ°Ð¶ÐµÐ½Ñ Ð·Ð° Ð·Ð°Ð¿Ð¸ÑÐ¾Ð¼ &quot;ÐÐµÐ½Ñ Ð²ÑÐ°Ð½ÑÐ²Ð°Ð½Ð½Ñ ÑÑÐ°ÑÐ½Ð¸ÐºÑÐ² Ð»ÑÐºÐ²ÑÐ´Ð°ÑÑÑ Ð½Ð°ÑÐ»ÑÐ´ÐºÑÐ² Ð°Ð²Ð°ÑÑÑ Ð½Ð° Ð§Ð¾ÑÐ½Ð¾Ð±Ð¸Ð»ÑÑÑÐºÑÐ¹ ÐÐÐ¡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20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грудень</a:t>
            </a:r>
            <a:endParaRPr lang="uk-UA" sz="20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14</a:t>
            </a:r>
            <a:endParaRPr lang="uk-UA" sz="6600" b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256559" y="713656"/>
            <a:ext cx="6344233" cy="3102206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2060"/>
              </a:buClr>
              <a:buSzPct val="25000"/>
            </a:pPr>
            <a:r>
              <a:rPr lang="ru-RU" sz="4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День </a:t>
            </a:r>
            <a:r>
              <a:rPr lang="ru-RU" sz="44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вшанування</a:t>
            </a:r>
            <a:r>
              <a:rPr lang="ru-RU" sz="4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4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учасників</a:t>
            </a:r>
            <a:r>
              <a:rPr lang="ru-RU" sz="4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4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ліквідації</a:t>
            </a:r>
            <a:r>
              <a:rPr lang="ru-RU" sz="4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4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наслідків</a:t>
            </a:r>
            <a:r>
              <a:rPr lang="ru-RU" sz="4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4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аварії</a:t>
            </a:r>
            <a:r>
              <a:rPr lang="ru-RU" sz="4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sz="44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Чорнобильській</a:t>
            </a:r>
            <a:r>
              <a:rPr lang="ru-RU" sz="44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АЕС</a:t>
            </a:r>
            <a:endParaRPr lang="uk-UA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90500">
                  <a:schemeClr val="bg1"/>
                </a:glo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837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Ð ÐµÐ·ÑÐ»ÑÑÐ°Ñ Ð¿Ð¾ÑÑÐºÑ Ð·Ð¾Ð±ÑÐ°Ð¶ÐµÐ½Ñ Ð·Ð° Ð·Ð°Ð¿Ð¸ÑÐ¾Ð¼ &quot;ÐÐµÐ½Ñ Ð¡Ð²ÑÑÐ¸ÑÐµÐ»Ñ ÐÐ¸ÐºÐ¾Ð»Ð°Ñ Ð§ÑÐ´Ð¾ÑÐ²Ð¾ÑÑÑ.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78"/>
            <a:ext cx="9144000" cy="686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20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грудень</a:t>
            </a:r>
            <a:endParaRPr lang="uk-UA" sz="20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19</a:t>
            </a:r>
            <a:endParaRPr lang="uk-UA" sz="6600" b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  <p:extLst>
      <p:ext uri="{BB962C8B-B14F-4D97-AF65-F5344CB8AC3E}">
        <p14:creationId xmlns:p14="http://schemas.microsoft.com/office/powerpoint/2010/main" val="3760527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 descr="http://ua-tourism.mow.fm/files/user/profile_bg/b38d48577d28b9d6d7c5567343a055c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838823" y="858838"/>
            <a:ext cx="5848540" cy="5285578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0000"/>
              </a:buClr>
              <a:buSzPct val="25000"/>
            </a:pPr>
            <a:endParaRPr sz="3200" b="1" i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FF0000"/>
              </a:buClr>
              <a:buSzPct val="25000"/>
            </a:pPr>
            <a:r>
              <a:rPr lang="uk-UA" sz="32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uk-UA" sz="3200" b="1" i="1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  День </a:t>
            </a:r>
            <a:r>
              <a:rPr lang="uk-UA" sz="3200" b="1" i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знань</a:t>
            </a:r>
            <a:r>
              <a:rPr lang="uk-UA" sz="32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32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8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(«Освіта це те, що залишається, коли ми забуваємо все, чому нас вчили раніше», — А. Ейнштейн; 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2800" b="1" i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800" b="1" i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uk-UA" sz="28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Учень подібний весляру, який гребе проти течії. Тільки він підніме весла, його починає зносити назад», — китайська мудрість; 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2800" b="1" i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800" b="1" i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uk-UA" sz="28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Якщо запастися терпінням і виявити старання, то посіяне насіння знання неодмінно дадуть добрі сходи. Освіта корінь гіркий, та плід солодкий», — 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Леонардо </a:t>
            </a:r>
            <a:r>
              <a:rPr lang="uk-UA" sz="28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да Вінчі)</a:t>
            </a:r>
            <a:br>
              <a:rPr lang="uk-UA" sz="2800" b="1" i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28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uk-UA" sz="2800" b="1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287" y="91070"/>
            <a:ext cx="2369219" cy="24888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4" name="Shape 104"/>
          <p:cNvSpPr/>
          <p:nvPr/>
        </p:nvSpPr>
        <p:spPr>
          <a:xfrm>
            <a:off x="469604" y="674229"/>
            <a:ext cx="1800728" cy="369218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2800" b="1" dirty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вересень</a:t>
            </a:r>
          </a:p>
        </p:txBody>
      </p:sp>
      <p:sp>
        <p:nvSpPr>
          <p:cNvPr id="105" name="Shape 105"/>
          <p:cNvSpPr/>
          <p:nvPr/>
        </p:nvSpPr>
        <p:spPr>
          <a:xfrm>
            <a:off x="469604" y="1166199"/>
            <a:ext cx="1473620" cy="1033462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7200" b="1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1</a:t>
            </a:r>
          </a:p>
        </p:txBody>
      </p:sp>
      <p:pic>
        <p:nvPicPr>
          <p:cNvPr id="106" name="Shape 106" descr="http://school159.com.ua/wp-content/uploads/2013/08/1-veresny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1825" y="2816625"/>
            <a:ext cx="2516373" cy="333049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08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 ÐµÐ·ÑÐ»ÑÑÐ°Ñ Ð¿Ð¾ÑÑÐºÑ Ð·Ð¾Ð±ÑÐ°Ð¶ÐµÐ½Ñ Ð·Ð° Ð·Ð°Ð¿Ð¸ÑÐ¾Ð¼ &quot;ÐÑÐ¶Ð½Ð°ÑÐ¾Ð´Ð½Ð¸Ð¹ Ð´ÐµÐ½Ñ ÑÑÐ´Ð½Ð¾Ñ Ð¼Ð¾Ð²Ð¸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1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Результат пошуку зображень за запитом &quot;Всесвітній день письменник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/>
          <a:stretch/>
        </p:blipFill>
        <p:spPr bwMode="auto">
          <a:xfrm>
            <a:off x="1" y="0"/>
            <a:ext cx="91114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20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березня</a:t>
            </a:r>
            <a:endParaRPr lang="uk-UA" sz="20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3</a:t>
            </a:r>
            <a:endParaRPr lang="uk-UA" sz="6600" b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192368" y="-862056"/>
            <a:ext cx="6264998" cy="4275536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2060"/>
              </a:buClr>
              <a:buSzPct val="25000"/>
            </a:pPr>
            <a:r>
              <a:rPr lang="ru-RU" sz="60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Всесвітній день </a:t>
            </a:r>
            <a:r>
              <a:rPr lang="ru-RU" sz="6000" b="1" i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письменника</a:t>
            </a:r>
            <a:endParaRPr lang="ru-RU" sz="6000" b="1" i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190500">
                  <a:schemeClr val="bg1"/>
                </a:glo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8640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Результат пошуку зображень за запитом &quot;шевченко і україн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9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20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березня</a:t>
            </a:r>
            <a:endParaRPr lang="uk-UA" sz="20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9</a:t>
            </a:r>
          </a:p>
        </p:txBody>
      </p:sp>
      <p:pic>
        <p:nvPicPr>
          <p:cNvPr id="26630" name="Picture 6" descr="Результат пошуку зображень за запитом &quot;шевченко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9" t="285" r="24591" b="-285"/>
          <a:stretch/>
        </p:blipFill>
        <p:spPr bwMode="auto">
          <a:xfrm>
            <a:off x="-1" y="1939333"/>
            <a:ext cx="3005751" cy="31813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112"/>
          <p:cNvSpPr txBox="1">
            <a:spLocks/>
          </p:cNvSpPr>
          <p:nvPr/>
        </p:nvSpPr>
        <p:spPr>
          <a:xfrm>
            <a:off x="2256558" y="837904"/>
            <a:ext cx="6280860" cy="4349732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rgbClr val="002060"/>
              </a:buClr>
              <a:buSzPct val="25000"/>
            </a:pP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День </a:t>
            </a:r>
            <a:r>
              <a:rPr lang="ru-RU" sz="40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народження</a:t>
            </a: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4000" b="1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90500">
                  <a:schemeClr val="bg1"/>
                </a:glo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002060"/>
              </a:buClr>
              <a:buSzPct val="25000"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Тараса </a:t>
            </a: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Григоровича </a:t>
            </a:r>
            <a:r>
              <a:rPr lang="ru-RU" sz="4000" b="1" i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Шевченка</a:t>
            </a: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4000" b="1" i="1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190500">
                  <a:schemeClr val="bg1"/>
                </a:glo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002060"/>
              </a:buClr>
              <a:buSzPct val="25000"/>
            </a:pP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1814-1861), </a:t>
            </a:r>
            <a:endParaRPr lang="ru-RU" sz="4000" b="1" i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glow rad="190500">
                  <a:schemeClr val="bg1"/>
                </a:glo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002060"/>
              </a:buClr>
              <a:buSzPct val="25000"/>
            </a:pPr>
            <a:r>
              <a:rPr lang="ru-RU" sz="4000" b="1" i="1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видатного</a:t>
            </a:r>
            <a:r>
              <a:rPr lang="ru-RU" sz="4000" b="1" i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0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українського</a:t>
            </a: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40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поета</a:t>
            </a: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художника, </a:t>
            </a:r>
            <a:r>
              <a:rPr lang="ru-RU" sz="40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мислителя</a:t>
            </a: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40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просвітника</a:t>
            </a: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40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громадського</a:t>
            </a: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000" b="1" i="1" dirty="0" err="1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діяча</a:t>
            </a:r>
            <a:r>
              <a:rPr lang="ru-RU" sz="4000" b="1" i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8208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Ð ÐµÐ·ÑÐ»ÑÑÐ°Ñ Ð¿Ð¾ÑÑÐºÑ Ð·Ð¾Ð±ÑÐ°Ð¶ÐµÐ½Ñ Ð·Ð° Ð·Ð°Ð¿Ð¸ÑÐ¾Ð¼ &quot;ÐÑÐµÑÐ²iÑÐ½iÐ¹ Ð´ÐµÐ½Ñ Ð¿Ð¾ÐµÐ·iÑ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0" y="68262"/>
            <a:ext cx="8460411" cy="61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373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Ð ÐµÐ·ÑÐ»ÑÑÐ°Ñ Ð¿Ð¾ÑÑÐºÑ Ð·Ð¾Ð±ÑÐ°Ð¶ÐµÐ½Ñ Ð·Ð° Ð·Ð°Ð¿Ð¸ÑÐ¾Ð¼ &quot;ÐiÐ¶Ð½Ð°ÑÐ¾Ð´Ð½Ð¸Ð¹ Ð´ÐµÐ½Ñ ÑÐµÐ°ÑÑÑ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0" y="244106"/>
            <a:ext cx="8882918" cy="661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540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Ð ÐµÐ·ÑÐ»ÑÑÐ°Ñ Ð¿Ð¾ÑÑÐºÑ Ð·Ð¾Ð±ÑÐ°Ð¶ÐµÐ½Ñ Ð·Ð° Ð·Ð°Ð¿Ð¸ÑÐ¾Ð¼ &quot;ÐÑÐ¶Ð½Ð°ÑÐ¾Ð´Ð½Ð¸Ð¹ Ð´ÐµÐ½Ñ Ð²Ð¸Ð·Ð²Ð¾Ð»ÐµÐ½Ð½Ñ Ð²'ÑÐ·Ð½iÐ² ÑÐ°ÑÐ¸ÑÑÑÑÐºÐ¸Ñ ÐºÐ¾Ð½ÑÑÐ°Ð±Ð¾ÑÑÐ²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7" r="144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0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Ð ÐµÐ·ÑÐ»ÑÑÐ°Ñ Ð¿Ð¾ÑÑÐºÑ Ð·Ð¾Ð±ÑÐ°Ð¶ÐµÐ½Ñ Ð·Ð° Ð·Ð°Ð¿Ð¸ÑÐ¾Ð¼ &quot;ÐÑÐµÑÐ²iÑÐ½iÐ¹ Ð´ÐµÐ½Ñ Ð°Ð²iÐ°ÑiÑ i ÐºÐ¾ÑÐ¼Ð¾Ð½Ð°Ð²ÑÐ¸ÐºÐ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64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Ð ÐµÐ·ÑÐ»ÑÑÐ°Ñ Ð¿Ð¾ÑÑÐºÑ Ð·Ð¾Ð±ÑÐ°Ð¶ÐµÐ½Ñ Ð·Ð° Ð·Ð°Ð¿Ð¸ÑÐ¾Ð¼ &quot;ÐÑÐµÑÐ²ÑÑÐ½ÑÐ¹ Ð´ÐµÐ½Ñ ÐºÐ½Ð¸Ð³Ð¸ Ñ Ð°Ð²ÑÐ¾ÑÑÑÐºÐ¾Ð³Ð¾ Ð¿ÑÐ°Ð²Ð°.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8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10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Ð ÐµÐ·ÑÐ»ÑÑÐ°Ñ Ð¿Ð¾ÑÑÐºÑ Ð·Ð¾Ð±ÑÐ°Ð¶ÐµÐ½Ñ Ð·Ð° Ð·Ð°Ð¿Ð¸ÑÐ¾Ð¼ &quot;ÐÐµÐ½Ñ Ð¿Ð°Ð¼âÑÑÑ Ð§Ð¾ÑÐ½Ð¾Ð±Ð¸Ð»ÑÑÑÐºÐ¾Ñ ÑÑÐ°Ð³ÐµÐ´iÑ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922"/>
            <a:ext cx="9144001" cy="677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606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Результат пошуку зображень за запитом &quot;Міжнародний день письменності (грамотності)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753763" y="167721"/>
            <a:ext cx="5848540" cy="4021507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0000"/>
              </a:buClr>
              <a:buSzPct val="25000"/>
            </a:pPr>
            <a:r>
              <a:rPr lang="ru-RU" sz="48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Міжнародний день </a:t>
            </a:r>
            <a:r>
              <a:rPr lang="ru-RU" sz="4800" b="1" i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письменності</a:t>
            </a:r>
            <a:r>
              <a:rPr lang="ru-RU" sz="48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4800" b="1" i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грамотності</a:t>
            </a:r>
            <a:r>
              <a:rPr lang="ru-RU" sz="48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2800" b="1" i="1" dirty="0" smtClean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uk-UA" sz="28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uk-UA" sz="28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uk-UA" sz="2800" b="1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287" y="91070"/>
            <a:ext cx="2369219" cy="24888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4" name="Shape 104"/>
          <p:cNvSpPr/>
          <p:nvPr/>
        </p:nvSpPr>
        <p:spPr>
          <a:xfrm>
            <a:off x="469604" y="674229"/>
            <a:ext cx="1800728" cy="369218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2800" b="1" dirty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вересень</a:t>
            </a:r>
          </a:p>
        </p:txBody>
      </p:sp>
      <p:sp>
        <p:nvSpPr>
          <p:cNvPr id="105" name="Shape 105"/>
          <p:cNvSpPr/>
          <p:nvPr/>
        </p:nvSpPr>
        <p:spPr>
          <a:xfrm>
            <a:off x="640072" y="1145012"/>
            <a:ext cx="1473620" cy="1033462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7200" b="1" dirty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8</a:t>
            </a:r>
          </a:p>
        </p:txBody>
      </p:sp>
      <p:pic>
        <p:nvPicPr>
          <p:cNvPr id="33798" name="Picture 6" descr="Результат пошуку зображень за запитом &quot;письменності (грамотності)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21" y="3025103"/>
            <a:ext cx="6781800" cy="381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4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Ð ÐµÐ·ÑÐ»ÑÑÐ°Ñ Ð¿Ð¾ÑÑÐºÑ Ð·Ð¾Ð±ÑÐ°Ð¶ÐµÐ½Ñ Ð·Ð° Ð·Ð°Ð¿Ð¸ÑÐ¾Ð¼ &quot;ÐÐ½Ñ Ð¿Ð°Ð¼'ÑÑÑ ÑÐ° Ð¿ÑÐ¸Ð¼Ð¸ÑÐµÐ½Ð½Ñ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99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Ð ÐµÐ·ÑÐ»ÑÑÐ°Ñ Ð¿Ð¾ÑÑÐºÑ Ð·Ð¾Ð±ÑÐ°Ð¶ÐµÐ½Ñ Ð·Ð° Ð·Ð°Ð¿Ð¸ÑÐ¾Ð¼ &quot;ÐÐµÐ½Ñ ÐÐ°ÑÐµÑi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/>
          <a:stretch/>
        </p:blipFill>
        <p:spPr bwMode="auto">
          <a:xfrm>
            <a:off x="0" y="0"/>
            <a:ext cx="9162964" cy="686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20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травня</a:t>
            </a:r>
            <a:endParaRPr lang="uk-UA" sz="20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9</a:t>
            </a:r>
            <a:endParaRPr lang="uk-UA" sz="6600" b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8" name="Shape 112"/>
          <p:cNvSpPr txBox="1">
            <a:spLocks/>
          </p:cNvSpPr>
          <p:nvPr/>
        </p:nvSpPr>
        <p:spPr>
          <a:xfrm>
            <a:off x="79131" y="4682701"/>
            <a:ext cx="4818184" cy="938219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rgbClr val="002060"/>
              </a:buClr>
              <a:buSzPct val="25000"/>
            </a:pPr>
            <a:r>
              <a:rPr lang="ru-RU" sz="54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День </a:t>
            </a:r>
            <a:r>
              <a:rPr lang="ru-RU" sz="5400" b="1" i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матері</a:t>
            </a:r>
            <a:endParaRPr lang="ru-RU" sz="5400" b="1" i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190500">
                  <a:schemeClr val="bg1"/>
                </a:glo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0630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Ð ÐµÐ·ÑÐ»ÑÑÐ°Ñ Ð¿Ð¾ÑÑÐºÑ Ð·Ð¾Ð±ÑÐ°Ð¶ÐµÐ½Ñ Ð·Ð° Ð·Ð°Ð¿Ð¸ÑÐ¾Ð¼ &quot;ÐÐµÐ½Ñ ÑÐºÐ¾ÑÐ±Ð¾ÑÐ¸ Ñ Ð¿Ð°Ð¼âÑÑÑ Ð¶ÐµÑÑÐ² Ð´ÐµÐ¿Ð¾ÑÑÐ°ÑÑÑ ÐºÑÐ¸Ð¼ÑÑÐºÐ¾ÑÐ°ÑÐ°ÑÑÑÐºÐ¾Ð³Ð¾ Ð½Ð°ÑÐ¾Ð´Ñ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367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Ð ÐµÐ·ÑÐ»ÑÑÐ°Ñ Ð¿Ð¾ÑÑÐºÑ Ð·Ð¾Ð±ÑÐ°Ð¶ÐµÐ½Ñ Ð·Ð° Ð·Ð°Ð¿Ð¸ÑÐ¾Ð¼ &quot;ÐÐµÐ½Ñ Ð¿Ð°Ð¼âÑÑÑ Ð¶ÐµÑÑÐ² Ð¿Ð¾Ð»ÑÑÐ¸ÑÐ½Ð¸Ñ ÑÐµÐ¿ÑÐµÑÑÐ¹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35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6099" y="228600"/>
            <a:ext cx="1371600" cy="101111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19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08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Ð ÐµÐ·ÑÐ»ÑÑÐ°Ñ Ð¿Ð¾ÑÑÐºÑ Ð·Ð¾Ð±ÑÐ°Ð¶ÐµÐ½Ñ Ð·Ð° Ð·Ð°Ð¿Ð¸ÑÐ¾Ð¼ &quot;ÐÐµÐ½Ñ ÐÐ²ÑÐ¾Ð¿Ð¸.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20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травня</a:t>
            </a:r>
            <a:endParaRPr lang="uk-UA" sz="20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20</a:t>
            </a:r>
            <a:endParaRPr lang="uk-UA" sz="6600" b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  <p:extLst>
      <p:ext uri="{BB962C8B-B14F-4D97-AF65-F5344CB8AC3E}">
        <p14:creationId xmlns:p14="http://schemas.microsoft.com/office/powerpoint/2010/main" val="3913211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Ð ÐµÐ·ÑÐ»ÑÑÐ°Ñ Ð¿Ð¾ÑÑÐºÑ Ð·Ð¾Ð±ÑÐ°Ð¶ÐµÐ½Ñ Ð·Ð° Ð·Ð°Ð¿Ð¸ÑÐ¾Ð¼ &quot;ÐÐµÐ½Ñ ÑÐºÑÐ°ÑÐ½ÑÑÐºÐ¾Ñ Ð²Ð¸ÑÐ¸Ð²Ð°Ð½ÐºÐ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8"/>
          <a:stretch/>
        </p:blipFill>
        <p:spPr bwMode="auto">
          <a:xfrm>
            <a:off x="1" y="0"/>
            <a:ext cx="9144000" cy="684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20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травня</a:t>
            </a:r>
            <a:endParaRPr lang="uk-UA" sz="20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20</a:t>
            </a:r>
            <a:endParaRPr lang="uk-UA" sz="6600" b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  <p:extLst>
      <p:ext uri="{BB962C8B-B14F-4D97-AF65-F5344CB8AC3E}">
        <p14:creationId xmlns:p14="http://schemas.microsoft.com/office/powerpoint/2010/main" val="3275637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Результат пошуку зображень за запитом &quot;пергамент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0"/>
          <a:stretch/>
        </p:blipFill>
        <p:spPr bwMode="auto">
          <a:xfrm>
            <a:off x="-7562" y="0"/>
            <a:ext cx="9151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20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травня</a:t>
            </a:r>
            <a:endParaRPr lang="uk-UA" sz="20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24</a:t>
            </a:r>
            <a:endParaRPr lang="uk-UA" sz="6600" b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8" name="Shape 112"/>
          <p:cNvSpPr txBox="1">
            <a:spLocks/>
          </p:cNvSpPr>
          <p:nvPr/>
        </p:nvSpPr>
        <p:spPr>
          <a:xfrm>
            <a:off x="2123530" y="-100315"/>
            <a:ext cx="6264998" cy="4338178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rgbClr val="002060"/>
              </a:buClr>
              <a:buSzPct val="25000"/>
            </a:pPr>
            <a:r>
              <a:rPr lang="ru-RU" sz="60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День </a:t>
            </a:r>
            <a:r>
              <a:rPr lang="ru-RU" sz="6000" b="1" i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слов’янської</a:t>
            </a:r>
            <a:r>
              <a:rPr lang="ru-RU" sz="60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6000" b="1" i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писемності</a:t>
            </a:r>
            <a:r>
              <a:rPr lang="ru-RU" sz="6000" b="1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-RU" sz="6000" b="1" i="1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190500">
                  <a:schemeClr val="bg1"/>
                </a:glo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rgbClr val="002060"/>
              </a:buClr>
              <a:buSzPct val="25000"/>
            </a:pPr>
            <a:r>
              <a:rPr lang="ru-RU" sz="60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і </a:t>
            </a:r>
            <a:r>
              <a:rPr lang="ru-RU" sz="6000" b="1" i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культури</a:t>
            </a:r>
            <a:endParaRPr lang="ru-RU" sz="6000" b="1" i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190500">
                  <a:schemeClr val="bg1"/>
                </a:glo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0726" name="Picture 6" descr="Результат пошуку зображень за запитом &quot;День слов’янської писемності і культур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" y="2275367"/>
            <a:ext cx="3420576" cy="45607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Результат пошуку зображень за запитом &quot;День слов’янської писемності і культури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77" y="3429000"/>
            <a:ext cx="4761910" cy="325859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18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Результат пошуку зображень за запитом &quot;День філолог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20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травня</a:t>
            </a:r>
            <a:endParaRPr lang="uk-UA" sz="20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28</a:t>
            </a:r>
            <a:endParaRPr lang="uk-UA" sz="6600" b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0" name="Shape 112"/>
          <p:cNvSpPr txBox="1">
            <a:spLocks/>
          </p:cNvSpPr>
          <p:nvPr/>
        </p:nvSpPr>
        <p:spPr>
          <a:xfrm>
            <a:off x="2470643" y="590488"/>
            <a:ext cx="6280860" cy="2838093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pPr algn="ctr">
              <a:buClr>
                <a:srgbClr val="002060"/>
              </a:buClr>
              <a:buSzPct val="25000"/>
            </a:pPr>
            <a:r>
              <a:rPr lang="ru-RU" sz="66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Свято </a:t>
            </a:r>
            <a:r>
              <a:rPr lang="ru-RU" sz="6600" b="1" i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Останнього</a:t>
            </a:r>
            <a:r>
              <a:rPr lang="ru-RU" sz="66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6600" b="1" i="1" dirty="0" err="1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дзвоника</a:t>
            </a:r>
            <a:r>
              <a:rPr lang="ru-RU" sz="6600" b="1" i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lang="ru-RU" sz="6600" b="1" i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glow rad="190500">
                  <a:schemeClr val="bg1"/>
                </a:glo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130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 descr="http://www.proza.ru/pics/2012/08/13/69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1800" b="1" dirty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вересень</a:t>
            </a: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30</a:t>
            </a:r>
            <a:endParaRPr lang="uk-UA" sz="6600" b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pic>
        <p:nvPicPr>
          <p:cNvPr id="2050" name="Picture 2" descr="https://3.bp.blogspot.com/-x5-Dlh_CAcc/VBC8_gJJAqI/AAAAAAAAHbs/u9ADDW5osBw/s1600/uba_plakat_2014_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02" y="482650"/>
            <a:ext cx="4850123" cy="598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 ÐµÐ·ÑÐ»ÑÑÐ°Ñ Ð¿Ð¾ÑÑÐºÑ Ð·Ð¾Ð±ÑÐ°Ð¶ÐµÐ½Ñ Ð·Ð° Ð·Ð°Ð¿Ð¸ÑÐ¾Ð¼ &quot;Ð´ÐµÐ½Ñ Ð¼ÑÐ·Ð¸ÐºÐ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18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жовтень</a:t>
            </a:r>
            <a:endParaRPr lang="uk-UA" sz="18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773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 ÐµÐ·ÑÐ»ÑÑÐ°Ñ Ð¿Ð¾ÑÑÐºÑ Ð·Ð¾Ð±ÑÐ°Ð¶ÐµÐ½Ñ Ð·Ð° Ð·Ð°Ð¿Ð¸ÑÐ¾Ð¼ &quot;Ð´ÐµÐ½Ñ Ð¿ÑÐ°ÑÑÐ²Ð½Ð¸ÐºÑÐ² Ð¾ÑÐ²ÑÑÐ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897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18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жовтень</a:t>
            </a:r>
            <a:endParaRPr lang="uk-UA" sz="18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4</a:t>
            </a:r>
            <a:endParaRPr lang="uk-UA" sz="6600" b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</p:spTree>
    <p:extLst>
      <p:ext uri="{BB962C8B-B14F-4D97-AF65-F5344CB8AC3E}">
        <p14:creationId xmlns:p14="http://schemas.microsoft.com/office/powerpoint/2010/main" val="36965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11" descr="http://www.proza.ru/pics/2012/08/13/69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18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жовтень</a:t>
            </a:r>
            <a:endParaRPr lang="uk-UA" sz="18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14</a:t>
            </a:r>
            <a:endParaRPr lang="uk-UA" sz="6600" b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188448" y="115779"/>
            <a:ext cx="6774284" cy="2337275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2060"/>
              </a:buClr>
              <a:buSzPct val="25000"/>
            </a:pPr>
            <a:r>
              <a:rPr lang="ru-RU" sz="36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Покрова </a:t>
            </a:r>
            <a:r>
              <a:rPr lang="ru-RU" sz="36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Пресвятої</a:t>
            </a:r>
            <a:r>
              <a:rPr lang="ru-RU" sz="36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Богородиці</a:t>
            </a:r>
            <a:r>
              <a:rPr lang="ru-RU" sz="36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 День </a:t>
            </a:r>
            <a:r>
              <a:rPr lang="ru-RU" sz="36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українського</a:t>
            </a:r>
            <a:r>
              <a:rPr lang="ru-RU" sz="36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козацтва</a:t>
            </a:r>
            <a:r>
              <a:rPr lang="ru-RU" sz="36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День </a:t>
            </a:r>
            <a:r>
              <a:rPr lang="ru-RU" sz="36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захисника</a:t>
            </a:r>
            <a:r>
              <a:rPr lang="ru-RU" sz="36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України</a:t>
            </a:r>
            <a:r>
              <a:rPr lang="ru-RU" sz="36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uk-UA" sz="3600" dirty="0">
              <a:solidFill>
                <a:schemeClr val="dk1"/>
              </a:solidFill>
              <a:effectLst>
                <a:glow rad="190500">
                  <a:schemeClr val="bg1"/>
                </a:glo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ÐÐ¾ÐºÑÐ¾Ð²Ð° ÐÑÐµÑÐ²ÑÑÐ¾Ñ ÐÐ¾Ð³Ð¾ÑÐ¾Ð´Ð¸ÑÑ. ÐÐµÐ½Ñ ÑÐºÑÐ°ÑÐ½ÑÑÐºÐ¾Ð³Ð¾ ÐºÐ¾Ð·Ð°ÑÑÐ²Ð°. ÐÐµÐ½Ñ Ð·Ð°ÑÐ¸ÑÐ½Ð¸ÐºÐ° Ð£ÐºÑÐ°ÑÐ½Ð¸.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289" y="2057119"/>
            <a:ext cx="3308596" cy="47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17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7" y="1420469"/>
            <a:ext cx="9012113" cy="54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18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жовтень</a:t>
            </a:r>
            <a:endParaRPr lang="uk-UA" sz="18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21</a:t>
            </a:r>
            <a:endParaRPr lang="uk-UA" sz="6600" b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256558" y="162833"/>
            <a:ext cx="6117281" cy="1905941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2060"/>
              </a:buClr>
              <a:buSzPct val="25000"/>
            </a:pPr>
            <a:r>
              <a:rPr lang="ru-RU" sz="36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Міжнародний День </a:t>
            </a:r>
            <a:r>
              <a:rPr lang="ru-RU" sz="36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шкільних</a:t>
            </a:r>
            <a:r>
              <a:rPr lang="ru-RU" sz="36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бібліотек</a:t>
            </a:r>
            <a:r>
              <a:rPr lang="ru-RU" sz="36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68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r="5296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94" y="482650"/>
            <a:ext cx="1500187" cy="158612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5" name="Shape 115"/>
          <p:cNvSpPr/>
          <p:nvPr/>
        </p:nvSpPr>
        <p:spPr>
          <a:xfrm>
            <a:off x="623343" y="837904"/>
            <a:ext cx="1205457" cy="227311"/>
          </a:xfrm>
          <a:prstGeom prst="rect">
            <a:avLst/>
          </a:prstGeom>
          <a:solidFill>
            <a:srgbClr val="009BD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1800" b="1" dirty="0" smtClean="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жовтень</a:t>
            </a:r>
            <a:endParaRPr lang="uk-UA" sz="1800" b="1" dirty="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56371" y="1148222"/>
            <a:ext cx="1001431" cy="723890"/>
          </a:xfrm>
          <a:prstGeom prst="rect">
            <a:avLst/>
          </a:prstGeom>
          <a:solidFill>
            <a:srgbClr val="F9F9F9"/>
          </a:solidFill>
          <a:ln w="12700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SzPct val="25000"/>
            </a:pPr>
            <a:r>
              <a:rPr lang="uk-UA" sz="6600" b="1" dirty="0" smtClean="0">
                <a:solidFill>
                  <a:srgbClr val="FF0000"/>
                </a:solidFill>
                <a:latin typeface="Corsiva"/>
                <a:ea typeface="Corsiva"/>
                <a:cs typeface="Corsiva"/>
                <a:sym typeface="Corsiva"/>
              </a:rPr>
              <a:t>28</a:t>
            </a:r>
            <a:endParaRPr lang="uk-UA" sz="6600" b="1" dirty="0">
              <a:solidFill>
                <a:srgbClr val="FF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2883452" y="2736397"/>
            <a:ext cx="6117281" cy="2371933"/>
          </a:xfrm>
          <a:prstGeom prst="rect">
            <a:avLst/>
          </a:prstGeom>
          <a:noFill/>
          <a:ln w="1270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2060"/>
              </a:buClr>
              <a:buSzPct val="25000"/>
            </a:pPr>
            <a:r>
              <a:rPr lang="ru-RU" sz="40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День </a:t>
            </a:r>
            <a:r>
              <a:rPr lang="ru-RU" sz="40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визволення</a:t>
            </a:r>
            <a:r>
              <a:rPr lang="ru-RU" sz="40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України</a:t>
            </a:r>
            <a:r>
              <a:rPr lang="ru-RU" sz="40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від</a:t>
            </a:r>
            <a:r>
              <a:rPr lang="ru-RU" sz="40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фашистських</a:t>
            </a:r>
            <a:r>
              <a:rPr lang="ru-RU" sz="4000" b="1" i="1" dirty="0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000" b="1" i="1" dirty="0" err="1">
                <a:solidFill>
                  <a:srgbClr val="002060"/>
                </a:solidFill>
                <a:effectLst>
                  <a:glow rad="190500">
                    <a:schemeClr val="bg1"/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загарбників</a:t>
            </a:r>
            <a:endParaRPr lang="uk-UA" sz="4000" dirty="0">
              <a:solidFill>
                <a:schemeClr val="dk1"/>
              </a:solidFill>
              <a:effectLst>
                <a:glow rad="190500">
                  <a:schemeClr val="bg1"/>
                </a:glo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705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168</Words>
  <Application>Microsoft Office PowerPoint</Application>
  <PresentationFormat>Экран (4:3)</PresentationFormat>
  <Paragraphs>68</Paragraphs>
  <Slides>37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3" baseType="lpstr">
      <vt:lpstr>Arial</vt:lpstr>
      <vt:lpstr>Corsiva</vt:lpstr>
      <vt:lpstr>Times New Roman</vt:lpstr>
      <vt:lpstr>Georgia</vt:lpstr>
      <vt:lpstr>Calibri</vt:lpstr>
      <vt:lpstr>Тема Office</vt:lpstr>
      <vt:lpstr>Календар знаменних  та пам’ятних дат  на 2020 – 2020 н.р.</vt:lpstr>
      <vt:lpstr>                     День знань  («Освіта це те, що залишається, коли ми забуваємо все, чому нас вчили раніше», — А. Ейнштейн;  «Учень подібний весляру, який гребе проти течії. Тільки він підніме весла, його починає зносити назад», — китайська мудрість;  «Якщо запастися терпінням і виявити старання, то посіяне насіння знання неодмінно дадуть добрі сходи. Освіта корінь гіркий, та плід солодкий», — Леонардо да Вінчі)  </vt:lpstr>
      <vt:lpstr>Міжнародний день письменності (грамотності)  </vt:lpstr>
      <vt:lpstr>Презентация PowerPoint</vt:lpstr>
      <vt:lpstr>Презентация PowerPoint</vt:lpstr>
      <vt:lpstr>Презентация PowerPoint</vt:lpstr>
      <vt:lpstr>Покрова Пресвятої Богородиці. День українського козацтва. День захисника України.</vt:lpstr>
      <vt:lpstr>Міжнародний День шкільних бібліотек.</vt:lpstr>
      <vt:lpstr>День визволення України від фашистських загарбників</vt:lpstr>
      <vt:lpstr>День української писемності  та мови</vt:lpstr>
      <vt:lpstr>Міжнародний день толерантності.</vt:lpstr>
      <vt:lpstr>День пам’яті жертв голодомору та політичних репресій.  Всеукраїнська акція «Засвіти свічку».</vt:lpstr>
      <vt:lpstr>181 рік від дня народження  Івана Семеновича Нечуя-Левицького. Український письменник, перекладач, етнограф, педагог, прихильник розвитку національної школи в Україні, викладач Полтавської духовної семінарії</vt:lpstr>
      <vt:lpstr>Презентация PowerPoint</vt:lpstr>
      <vt:lpstr>Презентация PowerPoint</vt:lpstr>
      <vt:lpstr>Презентация PowerPoint</vt:lpstr>
      <vt:lpstr>Міжнародний день пам’яті жертв злочинів геноциду, вшанування їхньої людської гідності і попередження цих злочинів</vt:lpstr>
      <vt:lpstr>День вшанування учасників ліквідації наслідків аварії на Чорнобильській АЕС</vt:lpstr>
      <vt:lpstr>Презентация PowerPoint</vt:lpstr>
      <vt:lpstr>Презентация PowerPoint</vt:lpstr>
      <vt:lpstr>Презентация PowerPoint</vt:lpstr>
      <vt:lpstr>Всесвітній день письменника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Календар знаменних  та пам’ятних дат  на 2016 – 2017 н.р.</dc:title>
  <dc:creator>Директор</dc:creator>
  <cp:lastModifiedBy>Директор</cp:lastModifiedBy>
  <cp:revision>35</cp:revision>
  <cp:lastPrinted>2016-08-25T22:24:28Z</cp:lastPrinted>
  <dcterms:modified xsi:type="dcterms:W3CDTF">2020-09-03T08:48:49Z</dcterms:modified>
</cp:coreProperties>
</file>